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72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80" r:id="rId19"/>
    <p:sldId id="275" r:id="rId20"/>
    <p:sldId id="276" r:id="rId21"/>
    <p:sldId id="277" r:id="rId22"/>
    <p:sldId id="278" r:id="rId23"/>
    <p:sldId id="279" r:id="rId24"/>
    <p:sldId id="27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76" autoAdjust="0"/>
    <p:restoredTop sz="94660"/>
  </p:normalViewPr>
  <p:slideViewPr>
    <p:cSldViewPr>
      <p:cViewPr>
        <p:scale>
          <a:sx n="73" d="100"/>
          <a:sy n="73" d="100"/>
        </p:scale>
        <p:origin x="-133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CF021-CFAF-492E-85FC-E4B37A54D27E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35E84-1A81-44DF-AB4D-72DB7495D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799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851648" cy="182880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Спортивное мероприятие «Весёлые старты»</a:t>
            </a:r>
            <a:b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тему - «Спорт против наркотиков»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355976" y="4221088"/>
            <a:ext cx="4398312" cy="17526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разработали тренеры-преподаватели: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Тимков А.Д., Богданов П.Б., Гордеева Т.А.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15514" y="1268760"/>
            <a:ext cx="8712968" cy="473224"/>
          </a:xfrm>
        </p:spPr>
        <p:txBody>
          <a:bodyPr>
            <a:noAutofit/>
          </a:bodyPr>
          <a:lstStyle/>
          <a:p>
            <a:pPr algn="ctr"/>
            <a:r>
              <a:rPr lang="ru-RU" sz="3000" b="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Andale Sans UI"/>
                <a:cs typeface="Tahoma"/>
              </a:rPr>
              <a:t>По </a:t>
            </a:r>
            <a:r>
              <a:rPr lang="ru-RU" sz="3000" b="0" dirty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Andale Sans UI"/>
                <a:cs typeface="Tahoma"/>
              </a:rPr>
              <a:t>сигналу </a:t>
            </a:r>
            <a:r>
              <a:rPr lang="ru-RU" sz="3000" b="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Andale Sans UI"/>
                <a:cs typeface="Tahoma"/>
              </a:rPr>
              <a:t>участник команды передаёт мяч сначала под ногами, затем над головой и т.д.</a:t>
            </a:r>
            <a:endParaRPr lang="ru-RU" sz="3000" b="0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1520" y="5661248"/>
            <a:ext cx="8640960" cy="1080121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91373" y="419634"/>
            <a:ext cx="45612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ct val="20000"/>
              </a:spcBef>
              <a:buClr>
                <a:srgbClr val="E68422"/>
              </a:buClr>
              <a:buSzPct val="95000"/>
            </a:pPr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Фигурная передача мяча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4" y="1844824"/>
            <a:ext cx="6012160" cy="48245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08224" y="2924944"/>
            <a:ext cx="3035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b="1" dirty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Итоги задания</a:t>
            </a:r>
            <a:r>
              <a:rPr lang="ru-RU" b="1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ru-RU" b="1" dirty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«Заря» - </a:t>
            </a:r>
            <a:r>
              <a:rPr lang="en-US" b="1" dirty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I</a:t>
            </a:r>
            <a:r>
              <a:rPr lang="ru-RU" b="1" dirty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м. «</a:t>
            </a:r>
            <a:r>
              <a:rPr lang="ru-RU" b="1" dirty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Мандаринка» </a:t>
            </a:r>
            <a:r>
              <a:rPr lang="ru-RU" b="1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- </a:t>
            </a:r>
            <a:r>
              <a:rPr lang="en-US" b="1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II </a:t>
            </a:r>
            <a:r>
              <a:rPr lang="ru-RU" b="1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м.</a:t>
            </a:r>
          </a:p>
          <a:p>
            <a:pPr lvl="0">
              <a:lnSpc>
                <a:spcPct val="150000"/>
              </a:lnSpc>
            </a:pPr>
            <a:r>
              <a:rPr lang="ru-RU" b="1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«Здоровые ребята» - </a:t>
            </a:r>
            <a:r>
              <a:rPr lang="en-US" b="1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III </a:t>
            </a:r>
            <a:r>
              <a:rPr lang="ru-RU" b="1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м.</a:t>
            </a:r>
            <a:endParaRPr lang="ru-RU" b="1" dirty="0">
              <a:solidFill>
                <a:srgbClr val="2F5897">
                  <a:lumMod val="50000"/>
                </a:srgbClr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0935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7" y="432697"/>
            <a:ext cx="179170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ct val="20000"/>
              </a:spcBef>
              <a:buClr>
                <a:srgbClr val="E68422"/>
              </a:buClr>
              <a:buSzPct val="95000"/>
            </a:pPr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«Болото»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54360" y="836712"/>
            <a:ext cx="8712968" cy="5574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Передвижение в обручах. Участники выполняют задание до стойки, обратно возвращаются бегом.</a:t>
            </a:r>
            <a:endParaRPr lang="ru-RU" sz="3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61" y="1844824"/>
            <a:ext cx="6172931" cy="47244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19422" y="2780928"/>
            <a:ext cx="2771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b="1" dirty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Итоги задания</a:t>
            </a:r>
            <a:r>
              <a:rPr lang="ru-RU" b="1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ru-RU" b="1" dirty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«Здоровые ребята» </a:t>
            </a:r>
            <a:r>
              <a:rPr lang="ru-RU" b="1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- </a:t>
            </a:r>
            <a:r>
              <a:rPr lang="en-US" b="1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I </a:t>
            </a:r>
            <a:r>
              <a:rPr lang="ru-RU" b="1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м.</a:t>
            </a:r>
          </a:p>
          <a:p>
            <a:pPr lvl="0">
              <a:lnSpc>
                <a:spcPct val="150000"/>
              </a:lnSpc>
            </a:pPr>
            <a:r>
              <a:rPr lang="ru-RU" b="1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«Заря» - </a:t>
            </a:r>
            <a:r>
              <a:rPr lang="en-US" b="1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II </a:t>
            </a:r>
            <a:r>
              <a:rPr lang="ru-RU" b="1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м.</a:t>
            </a:r>
          </a:p>
          <a:p>
            <a:pPr lvl="0">
              <a:lnSpc>
                <a:spcPct val="150000"/>
              </a:lnSpc>
            </a:pPr>
            <a:r>
              <a:rPr lang="ru-RU" b="1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«Мандаринка» - </a:t>
            </a:r>
            <a:r>
              <a:rPr lang="en-US" b="1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III </a:t>
            </a:r>
            <a:r>
              <a:rPr lang="ru-RU" b="1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м.</a:t>
            </a:r>
            <a:endParaRPr lang="ru-RU" b="1" dirty="0">
              <a:solidFill>
                <a:srgbClr val="2F5897">
                  <a:lumMod val="50000"/>
                </a:srgbClr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818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87098" y="764704"/>
            <a:ext cx="8712968" cy="5574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принимают упор сидя сзади и передвигаются до стойки, обратно возвращаются бегом.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24008" y="260648"/>
            <a:ext cx="275908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Andale Sans UI"/>
                <a:cs typeface="Tahoma"/>
              </a:rPr>
              <a:t>«Каракатица» </a:t>
            </a:r>
            <a:endParaRPr lang="ru-RU" sz="3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72816"/>
            <a:ext cx="5975593" cy="48069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216217" y="3140968"/>
            <a:ext cx="280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b="1" dirty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Итоги задания</a:t>
            </a:r>
            <a:r>
              <a:rPr lang="ru-RU" b="1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ru-RU" b="1" dirty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«Здоровые ребята» - </a:t>
            </a:r>
            <a:r>
              <a:rPr lang="en-US" b="1" dirty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I </a:t>
            </a:r>
            <a:r>
              <a:rPr lang="ru-RU" b="1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м.</a:t>
            </a:r>
          </a:p>
          <a:p>
            <a:pPr lvl="0">
              <a:lnSpc>
                <a:spcPct val="150000"/>
              </a:lnSpc>
            </a:pPr>
            <a:r>
              <a:rPr lang="ru-RU" b="1" dirty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«Мандаринка» - </a:t>
            </a:r>
            <a:r>
              <a:rPr lang="en-US" b="1" dirty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II </a:t>
            </a:r>
            <a:r>
              <a:rPr lang="ru-RU" b="1" dirty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м.</a:t>
            </a:r>
          </a:p>
          <a:p>
            <a:pPr lvl="0">
              <a:lnSpc>
                <a:spcPct val="150000"/>
              </a:lnSpc>
            </a:pPr>
            <a:r>
              <a:rPr lang="ru-RU" b="1" dirty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«Заря» </a:t>
            </a:r>
            <a:r>
              <a:rPr lang="ru-RU" b="1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- </a:t>
            </a:r>
            <a:r>
              <a:rPr lang="en-US" b="1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III </a:t>
            </a:r>
            <a:r>
              <a:rPr lang="ru-RU" b="1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м.</a:t>
            </a:r>
            <a:endParaRPr lang="ru-RU" b="1" dirty="0">
              <a:solidFill>
                <a:srgbClr val="2F5897">
                  <a:lumMod val="50000"/>
                </a:srgbClr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157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07504" y="869616"/>
            <a:ext cx="8712968" cy="5574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сбить фишку футбольным мячом.</a:t>
            </a:r>
            <a:endParaRPr lang="ru-RU" sz="3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95300" y="404664"/>
            <a:ext cx="352493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Andale Sans UI"/>
                <a:cs typeface="Tahoma"/>
              </a:rPr>
              <a:t>«Меткий стрелок» </a:t>
            </a:r>
            <a:endParaRPr lang="ru-RU" sz="3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6217" y="3140968"/>
            <a:ext cx="280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b="1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 Итоги </a:t>
            </a:r>
            <a:r>
              <a:rPr lang="ru-RU" b="1" dirty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задания</a:t>
            </a:r>
            <a:r>
              <a:rPr lang="ru-RU" b="1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ru-RU" b="1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 «</a:t>
            </a:r>
            <a:r>
              <a:rPr lang="ru-RU" b="1" dirty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Здоровые ребята» - </a:t>
            </a:r>
            <a:r>
              <a:rPr lang="en-US" b="1" dirty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I </a:t>
            </a:r>
            <a:r>
              <a:rPr lang="ru-RU" b="1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м.</a:t>
            </a:r>
          </a:p>
          <a:p>
            <a:pPr lvl="0">
              <a:lnSpc>
                <a:spcPct val="150000"/>
              </a:lnSpc>
            </a:pPr>
            <a:r>
              <a:rPr lang="ru-RU" b="1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 «</a:t>
            </a:r>
            <a:r>
              <a:rPr lang="ru-RU" b="1" dirty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Заря» </a:t>
            </a:r>
            <a:r>
              <a:rPr lang="ru-RU" b="1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- </a:t>
            </a:r>
            <a:r>
              <a:rPr lang="en-US" b="1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I </a:t>
            </a:r>
            <a:r>
              <a:rPr lang="ru-RU" b="1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м.</a:t>
            </a:r>
          </a:p>
          <a:p>
            <a:pPr lvl="0">
              <a:lnSpc>
                <a:spcPct val="150000"/>
              </a:lnSpc>
            </a:pPr>
            <a:r>
              <a:rPr lang="ru-RU" b="1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 «Мандаринка» - </a:t>
            </a:r>
            <a:r>
              <a:rPr lang="en-US" b="1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II </a:t>
            </a:r>
            <a:r>
              <a:rPr lang="ru-RU" b="1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м.</a:t>
            </a:r>
            <a:endParaRPr lang="ru-RU" b="1" dirty="0">
              <a:solidFill>
                <a:srgbClr val="2F5897">
                  <a:lumMod val="50000"/>
                </a:srgbClr>
              </a:solidFill>
              <a:latin typeface="Times New Roman"/>
              <a:ea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6120679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07504" y="869616"/>
            <a:ext cx="8712968" cy="5574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3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6217" y="3140968"/>
            <a:ext cx="2808312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b="1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 </a:t>
            </a:r>
            <a:endParaRPr lang="ru-RU" b="1" dirty="0">
              <a:solidFill>
                <a:srgbClr val="2F5897">
                  <a:lumMod val="50000"/>
                </a:srgbClr>
              </a:solidFill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620688"/>
            <a:ext cx="871296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Итоги спортивного мероприятия</a:t>
            </a:r>
          </a:p>
          <a:p>
            <a:pPr algn="ctr"/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I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этап</a:t>
            </a: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«Здоровые ребята» –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I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место (9 очков)</a:t>
            </a: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«Заря» -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II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 место (11 очков)</a:t>
            </a: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«Мандаринка» -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III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 место (14 очков)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	Атмосфера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спортивного мероприятия была и радостная, и в тоже время напряженная – ведь соревновались три сильных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команды. Первый этап соревнований оставил массу положительных эмоций и впечатлений.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just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31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07504" y="869616"/>
            <a:ext cx="8712968" cy="5574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3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6217" y="3140968"/>
            <a:ext cx="2808312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b="1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 </a:t>
            </a:r>
            <a:endParaRPr lang="ru-RU" b="1" dirty="0">
              <a:solidFill>
                <a:srgbClr val="2F5897">
                  <a:lumMod val="50000"/>
                </a:srgbClr>
              </a:solidFill>
              <a:latin typeface="Times New Roman"/>
              <a:ea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"/>
            <a:ext cx="9144000" cy="685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3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07504" y="869616"/>
            <a:ext cx="8712968" cy="5574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</a:t>
            </a:r>
            <a:endParaRPr lang="ru-RU" sz="3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6217" y="3140968"/>
            <a:ext cx="2808312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b="1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 </a:t>
            </a:r>
            <a:endParaRPr lang="ru-RU" b="1" dirty="0">
              <a:solidFill>
                <a:srgbClr val="2F5897">
                  <a:lumMod val="50000"/>
                </a:srgbClr>
              </a:solidFill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2879" y="582699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	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На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втором этапе мероприятия также проходила борьба между тремя командами: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	1. «Апельсины»;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	2. «Золотая шайба»;</a:t>
            </a:r>
          </a:p>
          <a:p>
            <a:pPr algn="just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	3. «Заря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».</a:t>
            </a:r>
          </a:p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	Ребята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выполняли эстафетные задания на ледовом катке. Настроение было у всех весёлое и спортивное. Участники были заряжены на победу.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620681"/>
            <a:ext cx="7653507" cy="304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39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07504" y="869616"/>
            <a:ext cx="8712968" cy="5574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</a:t>
            </a:r>
            <a:endParaRPr lang="ru-RU" sz="3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6217" y="3140968"/>
            <a:ext cx="2808312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b="1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 </a:t>
            </a:r>
            <a:endParaRPr lang="ru-RU" b="1" dirty="0">
              <a:solidFill>
                <a:srgbClr val="2F5897">
                  <a:lumMod val="50000"/>
                </a:srgbClr>
              </a:solidFill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2879" y="582699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	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974"/>
            <a:ext cx="9144000" cy="588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8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07504" y="869616"/>
            <a:ext cx="8712968" cy="5574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</a:t>
            </a:r>
            <a:endParaRPr lang="ru-RU" sz="3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6217" y="3140968"/>
            <a:ext cx="2808312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b="1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 </a:t>
            </a:r>
            <a:endParaRPr lang="ru-RU" b="1" dirty="0">
              <a:solidFill>
                <a:srgbClr val="2F5897">
                  <a:lumMod val="50000"/>
                </a:srgbClr>
              </a:solidFill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2879" y="582699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	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8"/>
            <a:ext cx="9144000" cy="686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19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07504" y="869616"/>
            <a:ext cx="8712968" cy="5574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</a:t>
            </a:r>
            <a:endParaRPr lang="ru-RU" sz="3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6217" y="3140968"/>
            <a:ext cx="2808312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b="1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 </a:t>
            </a:r>
            <a:endParaRPr lang="ru-RU" b="1" dirty="0">
              <a:solidFill>
                <a:srgbClr val="2F5897">
                  <a:lumMod val="50000"/>
                </a:srgbClr>
              </a:solidFill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2879" y="582699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	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08" y="0"/>
            <a:ext cx="7633375" cy="33110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35" y="3311085"/>
            <a:ext cx="7632848" cy="354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6409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0F6FC6">
                  <a:lumMod val="50000"/>
                </a:srgb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0F6FC6">
                  <a:lumMod val="50000"/>
                </a:srgb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F6FC6">
                  <a:lumMod val="50000"/>
                </a:srgb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F6FC6">
                  <a:lumMod val="50000"/>
                </a:srgb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F6FC6">
                  <a:lumMod val="50000"/>
                </a:srgb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F6FC6">
                  <a:lumMod val="50000"/>
                </a:srgb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F6FC6">
                  <a:lumMod val="50000"/>
                </a:srgb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F6FC6">
                  <a:lumMod val="50000"/>
                </a:srgb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F6FC6">
                  <a:lumMod val="50000"/>
                </a:srgb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F6FC6">
                  <a:lumMod val="50000"/>
                </a:srgb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F6FC6">
                  <a:lumMod val="50000"/>
                </a:srgb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F6FC6">
                  <a:lumMod val="50000"/>
                </a:srgb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F6FC6">
                  <a:lumMod val="50000"/>
                </a:srgb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F6FC6">
                  <a:lumMod val="50000"/>
                </a:srgb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F6FC6">
                  <a:lumMod val="50000"/>
                </a:srgb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859" y="548681"/>
            <a:ext cx="8640000" cy="2151112"/>
          </a:xfrm>
        </p:spPr>
        <p:txBody>
          <a:bodyPr>
            <a:normAutofit fontScale="90000"/>
          </a:bodyPr>
          <a:lstStyle/>
          <a:p>
            <a:pPr algn="just" defTabSz="900000">
              <a:tabLst>
                <a:tab pos="36000" algn="l"/>
                <a:tab pos="900000" algn="l"/>
              </a:tabLst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	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1540" y="1096949"/>
            <a:ext cx="8280920" cy="50783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700" b="1" u="sng" kern="15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Andale Sans UI"/>
                <a:cs typeface="Tahoma"/>
              </a:rPr>
              <a:t>Цели </a:t>
            </a:r>
            <a:r>
              <a:rPr lang="ru-RU" sz="2700" b="1" u="sng" kern="15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Andale Sans UI"/>
                <a:cs typeface="Tahoma"/>
              </a:rPr>
              <a:t>спортивного мероприятия:</a:t>
            </a:r>
          </a:p>
          <a:p>
            <a:pPr algn="just">
              <a:spcAft>
                <a:spcPts val="0"/>
              </a:spcAft>
            </a:pPr>
            <a:r>
              <a:rPr lang="ru-RU" sz="2700" kern="15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Andale Sans UI"/>
                <a:cs typeface="Tahoma"/>
              </a:rPr>
              <a:t>- привлечение </a:t>
            </a:r>
            <a:r>
              <a:rPr lang="ru-RU" sz="2700" kern="15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Andale Sans UI"/>
                <a:cs typeface="Tahoma"/>
              </a:rPr>
              <a:t>максимально возможного числа детей и подростков к занятиям физической культурой и </a:t>
            </a:r>
            <a:r>
              <a:rPr lang="ru-RU" sz="2700" kern="15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Andale Sans UI"/>
                <a:cs typeface="Tahoma"/>
              </a:rPr>
              <a:t>спортом</a:t>
            </a:r>
            <a:r>
              <a:rPr lang="ru-RU" sz="2700" kern="15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Andale Sans UI"/>
                <a:cs typeface="Tahoma"/>
              </a:rPr>
              <a:t>;</a:t>
            </a:r>
            <a:endParaRPr lang="ru-RU" sz="2700" kern="150" dirty="0" smtClean="0">
              <a:solidFill>
                <a:schemeClr val="tx2">
                  <a:lumMod val="50000"/>
                </a:schemeClr>
              </a:solidFill>
              <a:latin typeface="Times New Roman"/>
              <a:ea typeface="Andale Sans UI"/>
              <a:cs typeface="Tahoma"/>
            </a:endParaRPr>
          </a:p>
          <a:p>
            <a:pPr algn="just">
              <a:spcAft>
                <a:spcPts val="0"/>
              </a:spcAft>
            </a:pPr>
            <a:r>
              <a:rPr lang="ru-RU" sz="2700" kern="15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Andale Sans UI"/>
                <a:cs typeface="Tahoma"/>
              </a:rPr>
              <a:t>-  профилактика </a:t>
            </a:r>
            <a:r>
              <a:rPr lang="ru-RU" sz="2700" kern="15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Andale Sans UI"/>
                <a:cs typeface="Tahoma"/>
              </a:rPr>
              <a:t>вредных привычек</a:t>
            </a:r>
            <a:r>
              <a:rPr lang="ru-RU" sz="2700" kern="15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Andale Sans UI"/>
                <a:cs typeface="Tahoma"/>
              </a:rPr>
              <a:t>.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2700" b="1" kern="150" dirty="0">
              <a:solidFill>
                <a:schemeClr val="tx2">
                  <a:lumMod val="50000"/>
                </a:schemeClr>
              </a:solidFill>
              <a:effectLst/>
              <a:latin typeface="Times New Roman"/>
              <a:ea typeface="Andale Sans UI"/>
              <a:cs typeface="Tahoma"/>
            </a:endParaRPr>
          </a:p>
          <a:p>
            <a:pPr algn="just">
              <a:spcAft>
                <a:spcPts val="0"/>
              </a:spcAft>
            </a:pPr>
            <a:r>
              <a:rPr lang="ru-RU" sz="2700" b="1" u="sng" kern="15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Andale Sans UI"/>
                <a:cs typeface="Tahoma"/>
              </a:rPr>
              <a:t>Общие сведения о соревнованиях</a:t>
            </a:r>
            <a:r>
              <a:rPr lang="ru-RU" sz="2700" b="1" u="sng" kern="15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Andale Sans UI"/>
                <a:cs typeface="Tahoma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ru-RU" sz="2700" kern="15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Andale Sans UI"/>
                <a:cs typeface="Tahoma"/>
              </a:rPr>
              <a:t>спортивное мероприятие «Весёлые </a:t>
            </a:r>
            <a:r>
              <a:rPr lang="ru-RU" sz="2700" kern="15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Andale Sans UI"/>
                <a:cs typeface="Tahoma"/>
              </a:rPr>
              <a:t>старты» </a:t>
            </a:r>
            <a:r>
              <a:rPr lang="ru-RU" sz="2700" kern="15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Andale Sans UI"/>
                <a:cs typeface="Tahoma"/>
              </a:rPr>
              <a:t>проводится </a:t>
            </a:r>
            <a:r>
              <a:rPr lang="ru-RU" sz="2700" kern="15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Andale Sans UI"/>
                <a:cs typeface="Tahoma"/>
              </a:rPr>
              <a:t>в рамках </a:t>
            </a:r>
            <a:r>
              <a:rPr lang="ru-RU" sz="2700" kern="15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Andale Sans UI"/>
                <a:cs typeface="Tahoma"/>
              </a:rPr>
              <a:t>внутришкольных </a:t>
            </a:r>
            <a:r>
              <a:rPr lang="ru-RU" sz="2700" kern="15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Andale Sans UI"/>
                <a:cs typeface="Tahoma"/>
              </a:rPr>
              <a:t>соревнований.</a:t>
            </a:r>
          </a:p>
          <a:p>
            <a:pPr algn="just">
              <a:spcAft>
                <a:spcPts val="0"/>
              </a:spcAft>
            </a:pPr>
            <a:r>
              <a:rPr lang="ru-RU" sz="2700" b="1" u="sng" kern="15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Andale Sans UI"/>
                <a:cs typeface="Tahoma"/>
              </a:rPr>
              <a:t>Участники соревнований: </a:t>
            </a:r>
          </a:p>
          <a:p>
            <a:pPr algn="just">
              <a:spcAft>
                <a:spcPts val="0"/>
              </a:spcAft>
            </a:pPr>
            <a:r>
              <a:rPr lang="ru-RU" sz="2700" kern="15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Andale Sans UI"/>
                <a:cs typeface="Tahoma"/>
              </a:rPr>
              <a:t>девочки и мальчики 2004 – 2005, 2006 – 2007 г.р. </a:t>
            </a:r>
            <a:r>
              <a:rPr lang="ru-RU" sz="2700" kern="15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Andale Sans UI"/>
                <a:cs typeface="Tahoma"/>
              </a:rPr>
              <a:t>и</a:t>
            </a:r>
            <a:r>
              <a:rPr lang="ru-RU" sz="2700" kern="15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Andale Sans UI"/>
                <a:cs typeface="Tahoma"/>
              </a:rPr>
              <a:t> младше.</a:t>
            </a:r>
            <a:endParaRPr lang="ru-RU" sz="2700" kern="150" dirty="0">
              <a:solidFill>
                <a:schemeClr val="tx2">
                  <a:lumMod val="50000"/>
                </a:schemeClr>
              </a:solidFill>
              <a:effectLst/>
              <a:latin typeface="Times New Roman"/>
              <a:ea typeface="Andale Sans UI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7353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07504" y="869616"/>
            <a:ext cx="8712968" cy="5574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</a:t>
            </a:r>
            <a:endParaRPr lang="ru-RU" sz="3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6217" y="3140968"/>
            <a:ext cx="2808312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b="1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 </a:t>
            </a:r>
            <a:endParaRPr lang="ru-RU" b="1" dirty="0">
              <a:solidFill>
                <a:srgbClr val="2F5897">
                  <a:lumMod val="50000"/>
                </a:srgbClr>
              </a:solidFill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2879" y="582699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	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859"/>
            <a:ext cx="9144000" cy="591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2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07504" y="869616"/>
            <a:ext cx="8712968" cy="5574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</a:t>
            </a:r>
            <a:endParaRPr lang="ru-RU" sz="3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6217" y="3140968"/>
            <a:ext cx="2808312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b="1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 </a:t>
            </a:r>
            <a:endParaRPr lang="ru-RU" b="1" dirty="0">
              <a:solidFill>
                <a:srgbClr val="2F5897">
                  <a:lumMod val="50000"/>
                </a:srgbClr>
              </a:solidFill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2879" y="582699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	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207"/>
            <a:ext cx="9144000" cy="537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2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07504" y="869616"/>
            <a:ext cx="8712968" cy="5574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</a:t>
            </a:r>
            <a:endParaRPr lang="ru-RU" sz="3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6217" y="3140968"/>
            <a:ext cx="2808312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b="1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 </a:t>
            </a:r>
            <a:endParaRPr lang="ru-RU" b="1" dirty="0">
              <a:solidFill>
                <a:srgbClr val="2F5897">
                  <a:lumMod val="50000"/>
                </a:srgbClr>
              </a:solidFill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2879" y="582699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	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11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26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70871" y="777624"/>
            <a:ext cx="8712968" cy="5029155"/>
          </a:xfrm>
        </p:spPr>
        <p:txBody>
          <a:bodyPr>
            <a:noAutofit/>
          </a:bodyPr>
          <a:lstStyle/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3000" b="1" dirty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Итоги спортивного </a:t>
            </a:r>
            <a:r>
              <a:rPr lang="ru-RU" sz="3000" b="1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мероприятия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endParaRPr lang="ru-RU" sz="1000" b="1" dirty="0">
              <a:solidFill>
                <a:srgbClr val="2F5897">
                  <a:lumMod val="50000"/>
                </a:srgbClr>
              </a:solidFill>
              <a:latin typeface="Times New Roman"/>
              <a:ea typeface="Times New Roman"/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en-US" b="1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II </a:t>
            </a:r>
            <a:r>
              <a:rPr lang="ru-RU" b="1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этап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«Апельсины» -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(4 очка)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«Заря» -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(7 очков)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«Золотая шайба» -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 (8 очков)     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endParaRPr lang="ru-RU" sz="10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	Второй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этап соревнований получился интересным и захватывающим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. На свежем воздухе настроение детей было бодрым. Команды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стремились показать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хорошие результаты и достичь победы.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6217" y="3140968"/>
            <a:ext cx="2808312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b="1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 </a:t>
            </a:r>
            <a:endParaRPr lang="ru-RU" b="1" dirty="0">
              <a:solidFill>
                <a:srgbClr val="2F5897">
                  <a:lumMod val="50000"/>
                </a:srgbClr>
              </a:solidFill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2879" y="582699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	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07504" y="869616"/>
            <a:ext cx="8712968" cy="5574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3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6217" y="3140968"/>
            <a:ext cx="2808312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b="1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 </a:t>
            </a:r>
            <a:endParaRPr lang="ru-RU" b="1" dirty="0">
              <a:solidFill>
                <a:srgbClr val="2F5897">
                  <a:lumMod val="50000"/>
                </a:srgbClr>
              </a:solidFill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8599" y="116632"/>
            <a:ext cx="82809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ru-RU" sz="4800" b="1" kern="15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Andale Sans UI"/>
                <a:cs typeface="Tahoma"/>
              </a:rPr>
              <a:t>Спасибо за внимание!</a:t>
            </a:r>
            <a:endParaRPr lang="ru-RU" sz="4800" b="1" kern="150" dirty="0">
              <a:solidFill>
                <a:schemeClr val="tx2">
                  <a:lumMod val="50000"/>
                </a:schemeClr>
              </a:solidFill>
              <a:latin typeface="Times New Roman"/>
              <a:ea typeface="Andale Sans UI"/>
              <a:cs typeface="Tahoma"/>
            </a:endParaRPr>
          </a:p>
          <a:p>
            <a:r>
              <a:rPr lang="ru-RU" dirty="0">
                <a:latin typeface="Times New Roman"/>
                <a:ea typeface="Andale Sans UI"/>
                <a:cs typeface="Tahoma"/>
              </a:rPr>
              <a:t/>
            </a:r>
            <a:br>
              <a:rPr lang="ru-RU" dirty="0">
                <a:latin typeface="Times New Roman"/>
                <a:ea typeface="Andale Sans UI"/>
                <a:cs typeface="Tahoma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26" y="1401373"/>
            <a:ext cx="4748638" cy="533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7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980728"/>
            <a:ext cx="8640960" cy="432048"/>
          </a:xfrm>
        </p:spPr>
        <p:txBody>
          <a:bodyPr>
            <a:noAutofit/>
          </a:bodyPr>
          <a:lstStyle/>
          <a:p>
            <a:pPr algn="ctr"/>
            <a:r>
              <a:rPr lang="ru-RU" sz="2700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соревнований:</a:t>
            </a:r>
            <a:br>
              <a:rPr lang="ru-RU" sz="2700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u="sng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54461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I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 этап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	1. Эстафетный бег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	2. Полоса препятствий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	3. Фигурная передача мяча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	4. «Болото»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	5. «Каракатица»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	6. «Меткий стрелок»</a:t>
            </a:r>
          </a:p>
          <a:p>
            <a:pPr marL="0" indent="0" algn="ctr">
              <a:buNone/>
            </a:pP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II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этап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	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1. «Змейка»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	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2. «Восьмёрка»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	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3. «Перекати поле»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	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4. «Переноска шайбы»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	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5. «Слалом»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	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6. «Круговая эстафета»</a:t>
            </a:r>
          </a:p>
          <a:p>
            <a:pPr marL="0" indent="0" algn="just">
              <a:buNone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988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u="sng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Andale Sans UI"/>
                <a:cs typeface="Tahoma"/>
              </a:rPr>
              <a:t>Условия </a:t>
            </a:r>
            <a:r>
              <a:rPr lang="ru-RU" sz="2800" b="1" u="sng" dirty="0">
                <a:solidFill>
                  <a:srgbClr val="2F5897">
                    <a:lumMod val="50000"/>
                  </a:srgbClr>
                </a:solidFill>
                <a:latin typeface="Times New Roman"/>
                <a:ea typeface="Andale Sans UI"/>
                <a:cs typeface="Tahoma"/>
              </a:rPr>
              <a:t>подведения итогов</a:t>
            </a:r>
            <a:r>
              <a:rPr lang="ru-RU" sz="2800" b="1" u="sng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Andale Sans UI"/>
                <a:cs typeface="Tahoma"/>
              </a:rPr>
              <a:t>: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2F589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соревнования проводятся в два этапа (</a:t>
            </a:r>
            <a:r>
              <a:rPr lang="en-US" sz="2800" dirty="0" smtClean="0">
                <a:solidFill>
                  <a:srgbClr val="2F589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</a:t>
            </a:r>
            <a:r>
              <a:rPr lang="ru-RU" sz="2800" dirty="0" smtClean="0">
                <a:solidFill>
                  <a:srgbClr val="2F589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этап – в спортивном зале;</a:t>
            </a:r>
            <a:r>
              <a:rPr lang="en-US" sz="2800" dirty="0" smtClean="0">
                <a:solidFill>
                  <a:srgbClr val="2F589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ru-RU" sz="2800" dirty="0" smtClean="0">
                <a:solidFill>
                  <a:srgbClr val="2F589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-й этап – на ледовом катке); </a:t>
            </a:r>
            <a:endParaRPr lang="ru-RU" sz="2800" b="1" u="sng" dirty="0">
              <a:solidFill>
                <a:srgbClr val="2F5897">
                  <a:lumMod val="50000"/>
                </a:srgbClr>
              </a:solidFill>
              <a:latin typeface="Times New Roman"/>
              <a:ea typeface="Andale Sans UI"/>
              <a:cs typeface="Tahoma"/>
            </a:endParaRPr>
          </a:p>
          <a:p>
            <a:pPr marL="0" lvl="0" indent="0" algn="just">
              <a:buClr>
                <a:srgbClr val="E68422"/>
              </a:buClr>
              <a:buNone/>
            </a:pPr>
            <a:r>
              <a:rPr lang="ru-RU" sz="2800" dirty="0" smtClean="0">
                <a:solidFill>
                  <a:srgbClr val="2F589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solidFill>
                  <a:srgbClr val="2F589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соревнований подводятся по наименьшей сумме </a:t>
            </a:r>
            <a:r>
              <a:rPr lang="ru-RU" sz="2800" dirty="0" smtClean="0">
                <a:solidFill>
                  <a:srgbClr val="2F589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мест.</a:t>
            </a:r>
            <a:endParaRPr lang="ru-RU" sz="2800" dirty="0">
              <a:solidFill>
                <a:srgbClr val="2F5897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Clr>
                <a:srgbClr val="E68422"/>
              </a:buClr>
              <a:buNone/>
            </a:pPr>
            <a:r>
              <a:rPr lang="ru-RU" sz="2800" b="1" u="sng" dirty="0" smtClean="0">
                <a:solidFill>
                  <a:srgbClr val="2F589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Награждение:</a:t>
            </a:r>
            <a:endParaRPr lang="ru-RU" sz="2800" b="1" u="sng" dirty="0">
              <a:solidFill>
                <a:srgbClr val="2F5897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Clr>
                <a:srgbClr val="E68422"/>
              </a:buClr>
              <a:buNone/>
            </a:pPr>
            <a:r>
              <a:rPr lang="ru-RU" sz="2800" dirty="0" smtClean="0">
                <a:solidFill>
                  <a:srgbClr val="2F589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команды </a:t>
            </a:r>
            <a:r>
              <a:rPr lang="ru-RU" sz="2800" dirty="0">
                <a:solidFill>
                  <a:srgbClr val="2F589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награждаются грамотами и сладкими призами.</a:t>
            </a:r>
          </a:p>
          <a:p>
            <a:pPr marL="0" indent="0" algn="just">
              <a:buNone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208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6936" y="547701"/>
            <a:ext cx="8712968" cy="103777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0F6F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0F6F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F6F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F6F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F6F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F6F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F6F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F6F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F6F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F6F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F6F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F6F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F6F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F6F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F6F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F6F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F6F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F6F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F6F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F6F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F6F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F6F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F6F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F6F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F6F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F6F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F6F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F6F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F6F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F6F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F6F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F6F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7787" y="620688"/>
            <a:ext cx="4117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kern="15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Andale Sans UI"/>
                <a:cs typeface="Tahoma"/>
              </a:rPr>
              <a:t>Команда «Мандаринка</a:t>
            </a:r>
            <a:r>
              <a:rPr lang="ru-RU" sz="2800" b="1" kern="15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Andale Sans UI"/>
                <a:cs typeface="Tahoma"/>
              </a:rPr>
              <a:t>»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05" y="1143908"/>
            <a:ext cx="7404017" cy="555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8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3"/>
            <a:ext cx="8712968" cy="617512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kern="15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Andale Sans UI"/>
                <a:cs typeface="Tahoma"/>
              </a:rPr>
              <a:t>«Здоровые </a:t>
            </a:r>
            <a:r>
              <a:rPr lang="ru-RU" sz="2800" b="1" kern="15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Andale Sans UI"/>
                <a:cs typeface="Tahoma"/>
              </a:rPr>
              <a:t>ребята»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7452320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3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9"/>
            <a:ext cx="8640960" cy="64715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	</a:t>
            </a:r>
            <a:endParaRPr lang="ru-RU" sz="2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88641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kern="15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Andale Sans UI"/>
                <a:cs typeface="Tahoma"/>
              </a:rPr>
              <a:t>Команда «Заря</a:t>
            </a:r>
            <a:r>
              <a:rPr lang="ru-RU" sz="2800" b="1" kern="15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Andale Sans UI"/>
                <a:cs typeface="Tahoma"/>
              </a:rPr>
              <a:t>»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39" y="1124745"/>
            <a:ext cx="7548331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1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95544"/>
            <a:ext cx="7772400" cy="13624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251520" y="5733257"/>
            <a:ext cx="8712968" cy="100811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71679" y="0"/>
            <a:ext cx="2811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kern="15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Andale Sans UI"/>
                <a:cs typeface="Tahoma"/>
              </a:rPr>
              <a:t>Эстафетный бег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740" y="404664"/>
            <a:ext cx="85355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Andale Sans UI"/>
                <a:cs typeface="Tahoma"/>
              </a:rPr>
              <a:t>  Бег </a:t>
            </a:r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Andale Sans UI"/>
                <a:cs typeface="Tahoma"/>
              </a:rPr>
              <a:t>выполняет вся команда по очереди на </a:t>
            </a: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Andale Sans UI"/>
                <a:cs typeface="Tahoma"/>
              </a:rPr>
              <a:t>время.</a:t>
            </a:r>
            <a:endParaRPr lang="ru-RU" sz="3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941867"/>
            <a:ext cx="4397968" cy="30243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481" y="941867"/>
            <a:ext cx="4399458" cy="301910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3966202"/>
            <a:ext cx="4397968" cy="277575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788024" y="4077072"/>
            <a:ext cx="406361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Итоги задания: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«Здоровые ребята» -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I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 место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«Мандаринка»  -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II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место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«Заря» -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III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место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31640" y="3504537"/>
            <a:ext cx="2278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«Мандаринка»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983283" y="3499303"/>
            <a:ext cx="2823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«Здоровые ребята»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897564" y="6280293"/>
            <a:ext cx="1146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«Заря»</a:t>
            </a:r>
          </a:p>
        </p:txBody>
      </p:sp>
    </p:spTree>
    <p:extLst>
      <p:ext uri="{BB962C8B-B14F-4D97-AF65-F5344CB8AC3E}">
        <p14:creationId xmlns:p14="http://schemas.microsoft.com/office/powerpoint/2010/main" val="388453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6531" y="4221088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00243" y="116632"/>
            <a:ext cx="8784976" cy="4194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Полоса препятствий</a:t>
            </a:r>
            <a:endParaRPr lang="ru-RU" sz="280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1520" y="5589240"/>
            <a:ext cx="8784976" cy="1192096"/>
          </a:xfrm>
        </p:spPr>
        <p:txBody>
          <a:bodyPr>
            <a:normAutofit/>
          </a:bodyPr>
          <a:lstStyle/>
          <a:p>
            <a:pPr algn="just"/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9128" y="476672"/>
            <a:ext cx="909255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Andale Sans UI"/>
                <a:cs typeface="Tahoma"/>
              </a:rPr>
              <a:t>Команды преодолевают полосу препятствий на время.</a:t>
            </a:r>
            <a:endParaRPr lang="ru-RU" sz="3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11" y="1008112"/>
            <a:ext cx="4395408" cy="28693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15" y="1008113"/>
            <a:ext cx="4284191" cy="28693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59632" y="3439391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«Мандаринка»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0112" y="3439391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«Здоровые ребята»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11" y="3959955"/>
            <a:ext cx="4395407" cy="27814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08080" y="6310897"/>
            <a:ext cx="1146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«Заря»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82150" y="4149080"/>
            <a:ext cx="42738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400" b="1" dirty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Итоги задания</a:t>
            </a:r>
            <a:r>
              <a:rPr lang="ru-RU" sz="2400" b="1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ru-RU" sz="2400" b="1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«Заря» - </a:t>
            </a:r>
            <a:r>
              <a:rPr lang="en-US" sz="2400" b="1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I</a:t>
            </a:r>
            <a:r>
              <a:rPr lang="ru-RU" sz="2400" b="1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 место</a:t>
            </a:r>
          </a:p>
          <a:p>
            <a:pPr lvl="0">
              <a:lnSpc>
                <a:spcPct val="150000"/>
              </a:lnSpc>
            </a:pPr>
            <a:r>
              <a:rPr lang="ru-RU" sz="2400" b="1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«Здоровые ребята» - </a:t>
            </a:r>
            <a:r>
              <a:rPr lang="en-US" sz="2400" b="1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II </a:t>
            </a:r>
            <a:r>
              <a:rPr lang="ru-RU" sz="2400" b="1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место</a:t>
            </a:r>
          </a:p>
          <a:p>
            <a:pPr lvl="0">
              <a:lnSpc>
                <a:spcPct val="150000"/>
              </a:lnSpc>
            </a:pPr>
            <a:r>
              <a:rPr lang="ru-RU" sz="2400" b="1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«Мандаринка» - </a:t>
            </a:r>
            <a:r>
              <a:rPr lang="en-US" sz="2400" b="1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III </a:t>
            </a:r>
            <a:r>
              <a:rPr lang="ru-RU" sz="2400" b="1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Times New Roman"/>
              </a:rPr>
              <a:t>место</a:t>
            </a:r>
          </a:p>
          <a:p>
            <a:pPr lvl="0">
              <a:lnSpc>
                <a:spcPct val="150000"/>
              </a:lnSpc>
            </a:pPr>
            <a:endParaRPr lang="ru-RU" sz="2400" b="1" dirty="0">
              <a:solidFill>
                <a:srgbClr val="2F5897">
                  <a:lumMod val="50000"/>
                </a:srgbClr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426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1480</TotalTime>
  <Words>474</Words>
  <Application>Microsoft Office PowerPoint</Application>
  <PresentationFormat>Экран (4:3)</PresentationFormat>
  <Paragraphs>161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 Спортивное мероприятие «Весёлые старты»  на тему - «Спорт против наркотиков» </vt:lpstr>
      <vt:lpstr>        </vt:lpstr>
      <vt:lpstr>Программа соревнований: </vt:lpstr>
      <vt:lpstr>Презентация PowerPoint</vt:lpstr>
      <vt:lpstr>                            </vt:lpstr>
      <vt:lpstr>                             Команда «Здоровые ребята»              </vt:lpstr>
      <vt:lpstr>             </vt:lpstr>
      <vt:lpstr>                                       </vt:lpstr>
      <vt:lpstr>Полоса препятствий</vt:lpstr>
      <vt:lpstr>По сигналу участник команды передаёт мяч сначала под ногами, затем над головой и т.д.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ВЫНОСЛИВОСТИ ЛЫЖНИКОВ – ГОНЩИКОВ 12 - 13 ЛЕТ В ПОДГОТОВИТЕЛЬНОМ ПЕРИОДЕ</dc:title>
  <dc:creator>Саня</dc:creator>
  <cp:lastModifiedBy>Саня</cp:lastModifiedBy>
  <cp:revision>127</cp:revision>
  <dcterms:created xsi:type="dcterms:W3CDTF">2017-05-13T16:45:19Z</dcterms:created>
  <dcterms:modified xsi:type="dcterms:W3CDTF">2019-02-07T08:06:09Z</dcterms:modified>
</cp:coreProperties>
</file>